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504f47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504f47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04f480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04f480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998c70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998c70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04f47e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04f47e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547c1a7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547c1a7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911b71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911b71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04f47f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04f47f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88ad2af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88ad2af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04f47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04f47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04f47ffc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04f47ffc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2b82471b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2b82471b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04f47e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04f47e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04f47f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04f47f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Optional: 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an extension, have students break into teams and come up with additional Data Display challenges, then race to see which team can complete the other team’s challenges first!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2b82471b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2b82471b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04f47e8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504f47e8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04f480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04f480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twitterlogo_1x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VeR2_bhpLvnRUZslmCAcSRKfZWs_5RNVujtZgEl6umA/edit#gid=0" TargetMode="External"/><Relationship Id="rId4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5" Type="http://schemas.openxmlformats.org/officeDocument/2006/relationships/image" Target="../media/image17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ZyZWVSZXNwb25zZS10ZXh0Iiwic2xpZGVJZCI6Imc3NTA0ZjQ4MDdhXzBfMjEiLCJjb250ZW50SW5zdGFuY2VJZCI6IjFPM01kVExUREs1UVBYXzRlTUhGQXAzYXJfS3JlQTlkZHZBV1lJYmdtZUZvL2ExMmY5YTZkLWRkN2UtNDk2Zi1iZjQ0LTQ3NGVjZDg1YmQ5MCJ9pearId=magic-pear-metadata-identifi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ootstrapworld.org/materials/spring2021/en-us/courses/data-science/lessons/ds-displays-and-lookups/pages/lookup-questions.html" TargetMode="External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ODk5OGM3MGE0OV8wXzAiLCJjb250ZW50SW5zdGFuY2VJZCI6IjFPM01kVExUREs1UVBYXzRlTUhGQXAzYXJfS3JlQTlkZHZBV1lJYmdtZUZvL2FmMGIxY2QzLWUxYzEtNGE4YS1hNTA2LTc1NDVmYWY4YjBiZSJ9pearId=magic-pear-metadata-identifi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OG5jVkdLcVdpRURfd0hsOFRsTkYzRDlBR0JiN2F3bSZ2PWViZDIxM2QiLCJhbnN3ZXJzIjpbXX0=pearId=magic-pear-shape-identifier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VtYmVkZGVkV2Vic2l0ZSIsInNsaWRlSWQiOiJnNzUwNGY0N2U4N18wXzY5IiwiY29udGVudEluc3RhbmNlSWQiOiIxTzNNZFRMVERLNVFQWF80ZU1IRkFwM2FyX0tyZUE5ZGR2QVdZSWJnbWVGby83MDY5Zjg3Mi0yMjgzLTQzMWUtOTIzOS1iNmQzMTc5NjM1YzAifQ==pearId=magic-pear-metadata-identifi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c5MTFiNzE4Yl8wXzExIiwiY29udGVudEluc3RhbmNlSWQiOiIxTzNNZFRMVERLNVFQWF80ZU1IRkFwM2FyX0tyZUE5ZGR2QVdZSWJnbWVGby81YzFmMWMyNC1kY2VjLTRiOTktODAxMS1jMmIzNWYyYTk4MDAifQ==pearId=magic-pear-metadata-identifi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3ZjE2XzBfNjciLCJjb250ZW50SW5zdGFuY2VJZCI6IjFPM01kVExUREs1UVBYXzRlTUhGQXAzYXJfS3JlQTlkZHZBV1lJYmdtZUZvL2QyMmE4ODQyLTIzODYtNDFhMy04MzQ5LTUwMjljZmQwMDZjOCJ9pearId=magic-pear-metadata-identifie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ootstrapworld.org/materials/spring2021/en-us/courses/data-science/lessons/ds-displays-and-lookups/pages/more-practice-w-lookup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bootstrapworld.org/materials/spring2021/en-us/courses/data-science/lessons/ds-displays-and-lookups/pages/type-v-display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ootstrapworld.org/materials/spring2021/en-us/courses/data-science/lessons/ds-displays-and-lookups/pages/data-displays.html" TargetMode="External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UwNGY0N2U4N18wXzQxIiwiY29udGVudEluc3RhbmNlSWQiOiIxTzNNZFRMVERLNVFQWF80ZU1IRkFwM2FyX0tyZUE5ZGR2QVdZSWJnbWVGby8xNzNjYzlmYi05N2FiLTRlNDktOGM4ZS03NGU2NGM3YmY4NGQifQ==pearId=magic-pear-metadata-identifier" TargetMode="External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3ZmFmXzBfMjUiLCJjb250ZW50SW5zdGFuY2VJZCI6IjFPM01kVExUREs1UVBYXzRlTUhGQXAzYXJfS3JlQTlkZHZBV1lJYmdtZUZvLzU3Njc2M2ZiLTIwN2MtNDE3OC04ZWQ3LWFjYTE1Y2MzZDQ0MyJ9pearId=magic-pear-metadata-identifi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UwNGY0N2U4N18wXzU0IiwiY29udGVudEluc3RhbmNlSWQiOiIxTzNNZFRMVERLNVFQWF80ZU1IRkFwM2FyX0tyZUE5ZGR2QVdZSWJnbWVGby8wYjhlYWQ2Mi1iODA0LTQ1ZGEtYmM2Ny0yY2FmMTg5MDNmNWEifQ==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4MDdhXzBfMTUiLCJjb250ZW50SW5zdGFuY2VJZCI6IjFPM01kVExUREs1UVBYXzRlTUhGQXAzYXJfS3JlQTlkZHZBV1lJYmdtZUZvLzI0NmZlZjg0LThjNjUtNGNkZC04ZjdhLTM0Nzc4YjYwYWIzMyJ9pearId=magic-pear-metadata-identifi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Display</a:t>
            </a:r>
            <a:r>
              <a:rPr lang="en"/>
              <a:t>s &amp; Lookups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373125" y="940100"/>
            <a:ext cx="77007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Pyret also has a way for us to get at individual </a:t>
            </a:r>
            <a:r>
              <a:rPr b="1" i="1" lang="en" sz="1700"/>
              <a:t>columns</a:t>
            </a:r>
            <a:r>
              <a:rPr lang="en" sz="1700"/>
              <a:t> of a Row, by using a </a:t>
            </a:r>
            <a:r>
              <a:rPr b="1" lang="en" sz="1700"/>
              <a:t>Row Accessor</a:t>
            </a:r>
            <a:r>
              <a:rPr lang="en" sz="1700"/>
              <a:t>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Row accessors start with a Row value, followed by square brackets &amp; the name of the column where the value can be found. 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Looking at your copy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Animals Table on p.2</a:t>
            </a:r>
            <a:r>
              <a:rPr lang="en">
                <a:solidFill>
                  <a:schemeClr val="dk1"/>
                </a:solidFill>
              </a:rPr>
              <a:t> of the workbook, write what you think each of these lines of code will return.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1" name="Google Shape;151;p24"/>
          <p:cNvSpPr/>
          <p:nvPr/>
        </p:nvSpPr>
        <p:spPr>
          <a:xfrm>
            <a:off x="2709475" y="2466025"/>
            <a:ext cx="3710400" cy="103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180325" y="2388225"/>
            <a:ext cx="73338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How would you get the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weeks</a:t>
            </a:r>
            <a:r>
              <a:rPr lang="en" sz="1900"/>
              <a:t> column out of the </a:t>
            </a:r>
            <a:r>
              <a:rPr i="1" lang="en" sz="1900"/>
              <a:t>second</a:t>
            </a:r>
            <a:r>
              <a:rPr lang="en" sz="1900"/>
              <a:t> row? The </a:t>
            </a:r>
            <a:r>
              <a:rPr i="1" lang="en" sz="1900"/>
              <a:t>third</a:t>
            </a:r>
            <a:r>
              <a:rPr lang="en" sz="1900"/>
              <a:t>?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900"/>
              <a:buAutoNum type="arabicPeriod"/>
            </a:pPr>
            <a:r>
              <a:rPr lang="en" sz="1900"/>
              <a:t>Complete the exercises on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Lookup Questions (pg 20)</a:t>
            </a:r>
            <a:r>
              <a:rPr lang="en" sz="1900"/>
              <a:t>.</a:t>
            </a:r>
            <a:endParaRPr sz="1600"/>
          </a:p>
        </p:txBody>
      </p:sp>
      <p:sp>
        <p:nvSpPr>
          <p:cNvPr id="160" name="Google Shape;160;p25"/>
          <p:cNvSpPr/>
          <p:nvPr/>
        </p:nvSpPr>
        <p:spPr>
          <a:xfrm>
            <a:off x="2315375" y="963750"/>
            <a:ext cx="5063700" cy="12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" name="Google Shape;161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pic>
        <p:nvPicPr>
          <p:cNvPr id="168" name="Google Shape;168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1552500" y="2052600"/>
            <a:ext cx="6816900" cy="22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the Definitions Area, define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animalA </a:t>
            </a:r>
            <a:r>
              <a:rPr lang="en"/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animalB </a:t>
            </a:r>
            <a:r>
              <a:rPr lang="en"/>
              <a:t>to be two rows in the table using the code below.</a:t>
            </a:r>
            <a:endParaRPr/>
          </a:p>
          <a:p>
            <a:pPr indent="457200" lvl="0" marL="0" marR="177800" rtl="0" algn="l">
              <a:lnSpc>
                <a:spcPct val="14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animalA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animalB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From the </a:t>
            </a:r>
            <a:r>
              <a:rPr b="1" lang="en" sz="1900">
                <a:solidFill>
                  <a:schemeClr val="dk1"/>
                </a:solidFill>
              </a:rPr>
              <a:t>File</a:t>
            </a:r>
            <a:r>
              <a:rPr lang="en" sz="1900">
                <a:solidFill>
                  <a:schemeClr val="dk1"/>
                </a:solidFill>
              </a:rPr>
              <a:t> menu, click </a:t>
            </a:r>
            <a:r>
              <a:rPr b="1" lang="en" sz="1900">
                <a:solidFill>
                  <a:schemeClr val="dk1"/>
                </a:solidFill>
              </a:rPr>
              <a:t>“Save a Copy”.</a:t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2472075" y="981675"/>
            <a:ext cx="5063700" cy="95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#################################</a:t>
            </a:r>
            <a:endParaRPr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# define some rows</a:t>
            </a:r>
            <a:endParaRPr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&amp; Column Lookups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1748125" y="985250"/>
            <a:ext cx="70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animalA = animals-table.row-n(4)</a:t>
            </a:r>
            <a:endParaRPr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animalB = animals-table.row-n(13)</a:t>
            </a:r>
            <a:endParaRPr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Flip back to page 2 of your workbook and look at The Animals Dataset. 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FFF"/>
                </a:highlight>
              </a:rPr>
              <a:t>Which row is animalA? Label it in the margin next to the dataset. </a:t>
            </a:r>
            <a:endParaRPr sz="22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FFF"/>
                </a:highlight>
              </a:rPr>
              <a:t>Which row is animalB? Label it in the margin next to the dataset.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559425" y="1012725"/>
            <a:ext cx="746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Retrieving your saved file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the program list, open the “Animals Starter File”.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If you see a “Sign In” button, </a:t>
            </a:r>
            <a:r>
              <a:rPr b="1" lang="en" sz="1700"/>
              <a:t>log in via a separate browser tab</a:t>
            </a:r>
            <a:r>
              <a:rPr lang="en" sz="1700"/>
              <a:t>, then refresh the slide.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If you don’t se</a:t>
            </a:r>
            <a:r>
              <a:rPr lang="en" sz="1700"/>
              <a:t>e your program list, refresh the slide.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happens when you evaluate </a:t>
            </a:r>
            <a:r>
              <a:rPr i="1" lang="en" sz="1700">
                <a:highlight>
                  <a:srgbClr val="D9D9D9"/>
                </a:highlight>
              </a:rPr>
              <a:t>animalA</a:t>
            </a:r>
            <a:r>
              <a:rPr lang="en" sz="1700"/>
              <a:t>?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Define </a:t>
            </a:r>
            <a:r>
              <a:rPr i="1" lang="en" sz="1700"/>
              <a:t>at least</a:t>
            </a:r>
            <a:r>
              <a:rPr lang="en" sz="1700"/>
              <a:t> two additional values to be animals from the </a:t>
            </a:r>
            <a:r>
              <a:rPr i="1" lang="en" sz="1700">
                <a:highlight>
                  <a:srgbClr val="D9D9D9"/>
                </a:highlight>
              </a:rPr>
              <a:t>animals-table</a:t>
            </a:r>
            <a:r>
              <a:rPr lang="en" sz="1700"/>
              <a:t>, called </a:t>
            </a:r>
            <a:r>
              <a:rPr i="1" lang="en" sz="1700">
                <a:highlight>
                  <a:srgbClr val="D9D9D9"/>
                </a:highlight>
              </a:rPr>
              <a:t>animalC</a:t>
            </a:r>
            <a:r>
              <a:rPr lang="en" sz="1700"/>
              <a:t> and </a:t>
            </a:r>
            <a:r>
              <a:rPr i="1" lang="en" sz="1700">
                <a:highlight>
                  <a:srgbClr val="D9D9D9"/>
                </a:highlight>
              </a:rPr>
              <a:t>animalD</a:t>
            </a:r>
            <a:r>
              <a:rPr i="1" lang="en" sz="1700"/>
              <a:t>.</a:t>
            </a:r>
            <a:endParaRPr i="1" sz="1700"/>
          </a:p>
        </p:txBody>
      </p:sp>
      <p:pic>
        <p:nvPicPr>
          <p:cNvPr id="184" name="Google Shape;18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396700" y="1495800"/>
            <a:ext cx="544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did you find?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questions do you still have?</a:t>
            </a:r>
            <a:endParaRPr sz="2400"/>
          </a:p>
        </p:txBody>
      </p:sp>
      <p:pic>
        <p:nvPicPr>
          <p:cNvPr id="192" name="Google Shape;192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Exercises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More practice with lookups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Data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748125" y="1063425"/>
            <a:ext cx="68169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Suppose we wanted to generate a pie chart showing the ratio of fixed to un-fixed animals at the shelter?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How do we go from a simple sentence to working code that makes a data display?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440050" y="863550"/>
            <a:ext cx="71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To make a data display, we ask</a:t>
            </a:r>
            <a:r>
              <a:rPr b="1" lang="en" sz="2100">
                <a:solidFill>
                  <a:schemeClr val="dk1"/>
                </a:solidFill>
              </a:rPr>
              <a:t> "Which Rows?", "Which Column(s)?" </a:t>
            </a:r>
            <a:r>
              <a:rPr lang="en" sz="2100">
                <a:solidFill>
                  <a:schemeClr val="dk1"/>
                </a:solidFill>
              </a:rPr>
              <a:t>and</a:t>
            </a:r>
            <a:r>
              <a:rPr b="1" lang="en" sz="2100">
                <a:solidFill>
                  <a:schemeClr val="dk1"/>
                </a:solidFill>
              </a:rPr>
              <a:t> "What Display?</a:t>
            </a:r>
            <a:r>
              <a:rPr b="1" lang="en" sz="2100">
                <a:solidFill>
                  <a:schemeClr val="dk1"/>
                </a:solidFill>
              </a:rPr>
              <a:t>"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We start by asking </a:t>
            </a:r>
            <a:r>
              <a:rPr b="1" lang="en" sz="1700">
                <a:solidFill>
                  <a:schemeClr val="dk1"/>
                </a:solidFill>
              </a:rPr>
              <a:t>which rows </a:t>
            </a:r>
            <a:r>
              <a:rPr lang="en" sz="1700">
                <a:solidFill>
                  <a:schemeClr val="dk1"/>
                </a:solidFill>
              </a:rPr>
              <a:t>we’re talking about. </a:t>
            </a:r>
            <a:r>
              <a:rPr i="1" lang="en" sz="1700">
                <a:solidFill>
                  <a:schemeClr val="dk1"/>
                </a:solidFill>
              </a:rPr>
              <a:t>In this case, it’s all the animals at the shelter.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We also need to know </a:t>
            </a:r>
            <a:r>
              <a:rPr b="1" lang="en" sz="1700">
                <a:solidFill>
                  <a:schemeClr val="dk1"/>
                </a:solidFill>
              </a:rPr>
              <a:t>which column(s)</a:t>
            </a:r>
            <a:r>
              <a:rPr lang="en" sz="1700">
                <a:solidFill>
                  <a:schemeClr val="dk1"/>
                </a:solidFill>
              </a:rPr>
              <a:t> - we are displaying. </a:t>
            </a:r>
            <a:r>
              <a:rPr i="1" lang="en" sz="1700">
                <a:solidFill>
                  <a:schemeClr val="dk1"/>
                </a:solidFill>
              </a:rPr>
              <a:t>In this case, it’s the fixed column.</a:t>
            </a:r>
            <a:endParaRPr i="1" sz="17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200"/>
              <a:buAutoNum type="arabicPeriod"/>
            </a:pPr>
            <a:r>
              <a:rPr lang="en" sz="1700">
                <a:highlight>
                  <a:srgbClr val="FFFFFF"/>
                </a:highlight>
              </a:rPr>
              <a:t>Finally, we need to know </a:t>
            </a:r>
            <a:r>
              <a:rPr b="1" lang="en" sz="1700">
                <a:highlight>
                  <a:srgbClr val="FFFFFF"/>
                </a:highlight>
              </a:rPr>
              <a:t>which display</a:t>
            </a:r>
            <a:r>
              <a:rPr lang="en" sz="1700">
                <a:highlight>
                  <a:srgbClr val="FFFFFF"/>
                </a:highlight>
              </a:rPr>
              <a:t> we are using. Is it a histogram? Bar chart? Scatter plots are essential for displaying relationships </a:t>
            </a:r>
            <a:r>
              <a:rPr i="1" lang="en" sz="1700">
                <a:highlight>
                  <a:srgbClr val="FFFFFF"/>
                </a:highlight>
              </a:rPr>
              <a:t>between</a:t>
            </a:r>
            <a:r>
              <a:rPr lang="en" sz="1700">
                <a:highlight>
                  <a:srgbClr val="FFFFFF"/>
                </a:highlight>
              </a:rPr>
              <a:t> columns, but the other displays only deal with one column. Some displays work for </a:t>
            </a:r>
            <a:r>
              <a:rPr b="1" i="1" lang="en" sz="1700">
                <a:highlight>
                  <a:srgbClr val="FFFFFF"/>
                </a:highlight>
              </a:rPr>
              <a:t>categorical data</a:t>
            </a:r>
            <a:r>
              <a:rPr lang="en" sz="1700">
                <a:highlight>
                  <a:srgbClr val="FFFFFF"/>
                </a:highlight>
              </a:rPr>
              <a:t>, and others are for </a:t>
            </a:r>
            <a:r>
              <a:rPr b="1" i="1" lang="en" sz="1700">
                <a:highlight>
                  <a:srgbClr val="FFFFFF"/>
                </a:highlight>
              </a:rPr>
              <a:t>quantitative data</a:t>
            </a:r>
            <a:r>
              <a:rPr lang="en" sz="1700">
                <a:highlight>
                  <a:srgbClr val="FFFFFF"/>
                </a:highlight>
              </a:rPr>
              <a:t>.</a:t>
            </a:r>
            <a:endParaRPr i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748125" y="1465775"/>
            <a:ext cx="332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450" y="1310025"/>
            <a:ext cx="2939950" cy="25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631175" y="1622950"/>
            <a:ext cx="413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Turn to </a:t>
            </a:r>
            <a:r>
              <a:rPr lang="en" sz="2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Display Goes with Which Data? (Page 18)</a:t>
            </a:r>
            <a:r>
              <a:rPr lang="en" sz="2400">
                <a:solidFill>
                  <a:schemeClr val="dk1"/>
                </a:solidFill>
              </a:rPr>
              <a:t>, and see if you can identify what kind of data each display needs!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75900" y="1946475"/>
            <a:ext cx="47256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</a:t>
            </a:r>
            <a:r>
              <a:rPr lang="en" sz="2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Displays (page 19)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identify what kind of data each display needs and then try making them in pyret!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9450" y="1310025"/>
            <a:ext cx="2939950" cy="25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1839025" y="1151050"/>
            <a:ext cx="69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Any displays you found more difficult than others?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What other displays are you interested in making?</a:t>
            </a:r>
            <a:endParaRPr sz="2200"/>
          </a:p>
        </p:txBody>
      </p:sp>
      <p:pic>
        <p:nvPicPr>
          <p:cNvPr id="111" name="Google Shape;11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Data</a:t>
            </a:r>
            <a:endParaRPr/>
          </a:p>
        </p:txBody>
      </p:sp>
      <p:pic>
        <p:nvPicPr>
          <p:cNvPr id="118" name="Google Shape;118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7433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303600" y="2378450"/>
            <a:ext cx="8604900" cy="42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1945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1000"/>
              </a:spcBef>
              <a:spcAft>
                <a:spcPts val="1400"/>
              </a:spcAft>
              <a:buNone/>
            </a:pP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1700">
              <a:solidFill>
                <a:srgbClr val="3740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1288900" y="3416025"/>
            <a:ext cx="1425600" cy="403500"/>
          </a:xfrm>
          <a:prstGeom prst="wedgeRoundRectCallout">
            <a:avLst>
              <a:gd fmla="val -15397" name="adj1"/>
              <a:gd fmla="val -178525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</a:t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1917650" y="1265513"/>
            <a:ext cx="1063800" cy="403500"/>
          </a:xfrm>
          <a:prstGeom prst="wedgeRoundRectCallout">
            <a:avLst>
              <a:gd fmla="val -12138" name="adj1"/>
              <a:gd fmla="val 208944" name="adj2"/>
              <a:gd fmla="val 0" name="adj3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“has type”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6261475" y="1256188"/>
            <a:ext cx="1425600" cy="426600"/>
          </a:xfrm>
          <a:prstGeom prst="wedgeRoundRectCallout">
            <a:avLst>
              <a:gd fmla="val 17933" name="adj1"/>
              <a:gd fmla="val 195042" name="adj2"/>
              <a:gd fmla="val 0" name="adj3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“returns type”</a:t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6890275" y="3260900"/>
            <a:ext cx="936000" cy="426600"/>
          </a:xfrm>
          <a:prstGeom prst="wedgeRoundRectCallout">
            <a:avLst>
              <a:gd fmla="val 43580" name="adj1"/>
              <a:gd fmla="val -141614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2549475" y="2297825"/>
            <a:ext cx="4576200" cy="5727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4148200" y="3453325"/>
            <a:ext cx="936000" cy="426600"/>
          </a:xfrm>
          <a:prstGeom prst="wedgeRoundRectCallout">
            <a:avLst>
              <a:gd fmla="val 21546" name="adj1"/>
              <a:gd fmla="val -155661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3215850" y="971875"/>
            <a:ext cx="227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The colors are just for readability!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 flipH="1">
            <a:off x="3024825" y="1246900"/>
            <a:ext cx="41220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5328325" y="1235350"/>
            <a:ext cx="776700" cy="2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748125" y="82820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Tables have special functions associated with them, called </a:t>
            </a:r>
            <a:r>
              <a:rPr b="1" i="1" lang="en" sz="1900"/>
              <a:t>Methods</a:t>
            </a:r>
            <a:r>
              <a:rPr lang="en" sz="1900"/>
              <a:t>, which allow us to do all sorts of things with those tables.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For example, we can select a data row from the table by using the </a:t>
            </a:r>
            <a:r>
              <a:rPr lang="en" sz="19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 sz="1900"/>
              <a:t> method.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The first row is numbered zero.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Type </a:t>
            </a:r>
            <a:r>
              <a:rPr lang="en" sz="19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animals-table.row-n(0)</a:t>
            </a:r>
            <a:r>
              <a:rPr lang="en" sz="1900">
                <a:solidFill>
                  <a:schemeClr val="dk1"/>
                </a:solidFill>
              </a:rPr>
              <a:t>, and press Enter. You should get the first row of the Animals Table.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How would you get the 5th row?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5" name="Google Shape;135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is the </a:t>
            </a:r>
            <a:r>
              <a:rPr b="1" lang="en" u="sng"/>
              <a:t>Domain</a:t>
            </a:r>
            <a:r>
              <a:rPr lang="en" u="sng"/>
              <a:t> of </a:t>
            </a:r>
            <a:r>
              <a:rPr lang="en" u="sng"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 u="sng"/>
              <a:t>? What is the </a:t>
            </a:r>
            <a:r>
              <a:rPr b="1" lang="en" u="sng"/>
              <a:t>Range</a:t>
            </a:r>
            <a:r>
              <a:rPr lang="en" u="sng"/>
              <a:t>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Find the contract for this method </a:t>
            </a:r>
            <a:r>
              <a:rPr lang="en">
                <a:highlight>
                  <a:srgbClr val="CCCCCC"/>
                </a:highlight>
              </a:rPr>
              <a:t>&lt;Table&gt;.row-n</a:t>
            </a:r>
            <a:r>
              <a:rPr lang="en"/>
              <a:t> in your contracts table.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"/>
              <a:t>A table method is a special kind of function</a:t>
            </a:r>
            <a:r>
              <a:rPr lang="en"/>
              <a:t> which always operates on a specific table.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In our example, we always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/>
              <a:t> with the animals table, so the number we pass in is always used to grab a particular row from that table.</a:t>
            </a:r>
            <a:endParaRPr/>
          </a:p>
        </p:txBody>
      </p:sp>
      <p:pic>
        <p:nvPicPr>
          <p:cNvPr id="143" name="Google Shape;143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